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256" r:id="rId3"/>
    <p:sldId id="260" r:id="rId4"/>
    <p:sldId id="261" r:id="rId5"/>
    <p:sldId id="262" r:id="rId6"/>
    <p:sldId id="264" r:id="rId7"/>
    <p:sldId id="266" r:id="rId8"/>
    <p:sldId id="276" r:id="rId9"/>
    <p:sldId id="268" r:id="rId10"/>
    <p:sldId id="275" r:id="rId11"/>
    <p:sldId id="270" r:id="rId12"/>
    <p:sldId id="277" r:id="rId13"/>
    <p:sldId id="272" r:id="rId14"/>
    <p:sldId id="271" r:id="rId15"/>
    <p:sldId id="278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одраг Савовић" initials="МС" lastIdx="12" clrIdx="0">
    <p:extLst>
      <p:ext uri="{19B8F6BF-5375-455C-9EA6-DF929625EA0E}">
        <p15:presenceInfo xmlns:p15="http://schemas.microsoft.com/office/powerpoint/2012/main" userId="fe6c8f4562a7e6fe" providerId="Windows Live"/>
      </p:ext>
    </p:extLst>
  </p:cmAuthor>
  <p:cmAuthor id="2" name="Tanja" initials="T" lastIdx="1" clrIdx="1">
    <p:extLst>
      <p:ext uri="{19B8F6BF-5375-455C-9EA6-DF929625EA0E}">
        <p15:presenceInfo xmlns:p15="http://schemas.microsoft.com/office/powerpoint/2012/main" userId="Tanja" providerId="None"/>
      </p:ext>
    </p:extLst>
  </p:cmAuthor>
  <p:cmAuthor id="3" name="maja" initials="m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4023A-710B-4554-B351-314F0D97580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3BD17-39FA-482A-B09C-632604B86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17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35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2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1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35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5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3BD17-39FA-482A-B09C-632604B866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2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6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CE073-0B9A-4885-B8DB-F1349C8C8158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8759-3668-46FC-B253-290D5DCA7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5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5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6209" y="997523"/>
            <a:ext cx="77788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4400" dirty="0">
                <a:solidFill>
                  <a:schemeClr val="accent5">
                    <a:lumMod val="75000"/>
                  </a:schemeClr>
                </a:solidFill>
              </a:rPr>
              <a:t>Тригонометријске неједначине </a:t>
            </a:r>
          </a:p>
          <a:p>
            <a:pPr algn="ctr"/>
            <a:r>
              <a:rPr lang="sr-Cyrl-RS" sz="4400" dirty="0">
                <a:solidFill>
                  <a:schemeClr val="accent5">
                    <a:lumMod val="75000"/>
                  </a:schemeClr>
                </a:solidFill>
              </a:rPr>
              <a:t> обрада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5683" y="413225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Cyrl-RS" sz="2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Cyrl-RS" sz="2400" dirty="0">
                <a:solidFill>
                  <a:schemeClr val="accent5">
                    <a:lumMod val="75000"/>
                  </a:schemeClr>
                </a:solidFill>
              </a:rPr>
              <a:t>др МАЈА ОБРАДОВИЋ</a:t>
            </a:r>
            <a:endParaRPr lang="sr-Latn-RS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sr-Cyrl-R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017" y="339918"/>
                <a:ext cx="97840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b="1" u="sng" dirty="0"/>
                  <a:t>Пример </a:t>
                </a:r>
                <a:r>
                  <a:rPr lang="sr-Latn-RS" sz="3200" b="1" u="sng" dirty="0"/>
                  <a:t>4</a:t>
                </a:r>
                <a:r>
                  <a:rPr lang="sr-Cyrl-RS" sz="3200" b="1" u="sng" dirty="0"/>
                  <a:t>.</a:t>
                </a:r>
                <a:r>
                  <a:rPr lang="sr-Cyrl-RS" sz="3200" dirty="0"/>
                  <a:t> Решити неједначину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r-Latn-RS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" y="339918"/>
                <a:ext cx="9784080" cy="584775"/>
              </a:xfrm>
              <a:prstGeom prst="rect">
                <a:avLst/>
              </a:prstGeom>
              <a:blipFill>
                <a:blip r:embed="rId3"/>
                <a:stretch>
                  <a:fillRect l="-162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025" y="1910740"/>
                <a:ext cx="7482065" cy="206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/>
                  <a:t>На одсечку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sz="2400" dirty="0"/>
                  <a:t> </a:t>
                </a:r>
                <a:r>
                  <a:rPr lang="en-US" sz="2400" dirty="0"/>
                  <a:t> </a:t>
                </a:r>
                <a:r>
                  <a:rPr lang="sr-Cyrl-RS" sz="2400" dirty="0"/>
                  <a:t>су</a:t>
                </a:r>
                <a:r>
                  <a:rPr lang="en-US" sz="2400" dirty="0"/>
                  <a:t> 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</a:t>
                </a:r>
                <a:r>
                  <a:rPr lang="sr-Cyrl-RS" sz="2400" dirty="0"/>
                  <a:t>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dirty="0"/>
                  <a:t> </a:t>
                </a:r>
                <a:r>
                  <a:rPr lang="sr-Cyrl-RS" sz="2400" dirty="0" smtClean="0"/>
                  <a:t> тада </a:t>
                </a:r>
                <a:r>
                  <a:rPr lang="sr-Cyrl-RS" sz="2400" dirty="0"/>
                  <a:t>су </a:t>
                </a:r>
                <a:endParaRPr lang="sr-Latn-RS" sz="24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400" dirty="0"/>
                  <a:t>.</a:t>
                </a:r>
                <a:endParaRPr lang="sr-Latn-R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25" y="1910740"/>
                <a:ext cx="7482065" cy="2064476"/>
              </a:xfrm>
              <a:prstGeom prst="rect">
                <a:avLst/>
              </a:prstGeom>
              <a:blipFill>
                <a:blip r:embed="rId4"/>
                <a:stretch>
                  <a:fillRect l="-1221" t="-2360" b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434025" y="4152668"/>
                <a:ext cx="7351438" cy="2213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У скупу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Latn-RS" sz="2400" i="1" dirty="0"/>
                  <a:t> </a:t>
                </a:r>
                <a:r>
                  <a:rPr lang="en-US" sz="2400" i="1" dirty="0"/>
                  <a:t> </a:t>
                </a:r>
                <a:r>
                  <a:rPr lang="sr-Cyrl-RS" sz="2400" dirty="0"/>
                  <a:t>решења дате неједначине </a:t>
                </a:r>
                <a:r>
                  <a:rPr lang="sr-Cyrl-RS" sz="2400" dirty="0" smtClean="0"/>
                  <a:t>су </a:t>
                </a:r>
                <a:r>
                  <a:rPr lang="sr-Cyrl-RS" sz="2400" dirty="0"/>
                  <a:t>бројеви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, такви да је</a:t>
                </a:r>
                <a:r>
                  <a:rPr lang="en-US" sz="2400" dirty="0"/>
                  <a:t> 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</a:p>
              <a:p>
                <a:endParaRPr lang="sr-Latn-RS" sz="2000" dirty="0"/>
              </a:p>
              <a:p>
                <a:r>
                  <a:rPr lang="sr-Cyrl-RS" sz="2400" dirty="0"/>
                  <a:t>Скуп решења полазне </a:t>
                </a:r>
                <a:r>
                  <a:rPr lang="sr-Cyrl-RS" sz="2400" dirty="0" smtClean="0"/>
                  <a:t>неједначине </a:t>
                </a:r>
                <a:r>
                  <a:rPr lang="sr-Cyrl-RS" sz="2400" dirty="0"/>
                  <a:t>је унија интервала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sr-Cyrl-R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4025" y="4152668"/>
                <a:ext cx="7351438" cy="2213811"/>
              </a:xfrm>
              <a:prstGeom prst="rect">
                <a:avLst/>
              </a:prstGeom>
              <a:blipFill>
                <a:blip r:embed="rId5"/>
                <a:stretch>
                  <a:fillRect l="-1244" t="-2204" b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15" y="1387053"/>
            <a:ext cx="4860000" cy="44504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446" y="981289"/>
                <a:ext cx="438912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sr-Latn-R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sr-Latn-R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sr-Cyrl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446" y="981289"/>
                <a:ext cx="4389120" cy="898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437" y="801580"/>
            <a:ext cx="5297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200" b="1" dirty="0"/>
              <a:t>3</a:t>
            </a:r>
            <a:r>
              <a:rPr lang="sr-Latn-RS" sz="3200" b="1" dirty="0"/>
              <a:t>. </a:t>
            </a:r>
            <a:r>
              <a:rPr lang="sr-Cyrl-RS" sz="3200" b="1" dirty="0"/>
              <a:t>Неједначине са тангенсом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298" y="1672046"/>
                <a:ext cx="10661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Основне тригонометријске неједначине са тангенсом имају решења за сваки реалан број</a:t>
                </a:r>
                <a:r>
                  <a:rPr lang="sr-Latn-RS" sz="2400" dirty="0" smtClean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R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8" y="1672046"/>
                <a:ext cx="10661942" cy="830997"/>
              </a:xfrm>
              <a:prstGeom prst="rect">
                <a:avLst/>
              </a:prstGeom>
              <a:blipFill>
                <a:blip r:embed="rId3"/>
                <a:stretch>
                  <a:fillRect l="-91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2297" y="2788734"/>
                <a:ext cx="7722799" cy="951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sr-Latn-RS" sz="2400" b="1">
                                <a:latin typeface="Cambria Math" panose="02040503050406030204" pitchFamily="18" charset="0"/>
                              </a:rPr>
                              <m:t>𝐭𝐠</m:t>
                            </m:r>
                          </m:fName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sr-Latn-RS" sz="2400" dirty="0"/>
                  <a:t>  </a:t>
                </a:r>
                <a:r>
                  <a:rPr lang="sr-Cyrl-RS" sz="2400" dirty="0"/>
                  <a:t>су бројеви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такви да је 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arctg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sr-Latn-RS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7" y="2788734"/>
                <a:ext cx="7722799" cy="951607"/>
              </a:xfrm>
              <a:prstGeom prst="rect">
                <a:avLst/>
              </a:prstGeom>
              <a:blipFill>
                <a:blip r:embed="rId4"/>
                <a:stretch>
                  <a:fillRect l="-1263" t="-6369" b="-5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2295" y="4022111"/>
                <a:ext cx="7722000" cy="951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sr-Latn-RS" sz="2400" b="1">
                                <a:latin typeface="Cambria Math" panose="02040503050406030204" pitchFamily="18" charset="0"/>
                              </a:rPr>
                              <m:t>𝐭𝐠</m:t>
                            </m:r>
                          </m:fName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sr-Latn-RS" sz="2400" dirty="0"/>
                  <a:t>  </a:t>
                </a:r>
                <a:r>
                  <a:rPr lang="sr-Cyrl-RS" sz="2400" dirty="0"/>
                  <a:t>су бројеви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такви да је 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arctg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5" y="4022111"/>
                <a:ext cx="7722000" cy="951607"/>
              </a:xfrm>
              <a:prstGeom prst="rect">
                <a:avLst/>
              </a:prstGeom>
              <a:blipFill>
                <a:blip r:embed="rId5"/>
                <a:stretch>
                  <a:fillRect l="-1263" t="-641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2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6" y="1552081"/>
            <a:ext cx="4623502" cy="48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436" y="383423"/>
            <a:ext cx="1002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/>
              <a:t>Графички приказ решења основних тригонометријских неједначина са тангенсом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10" y="1552081"/>
            <a:ext cx="4739296" cy="48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6315" y="391463"/>
                <a:ext cx="64000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Cyrl-RS" sz="2800" b="1" u="sng" dirty="0"/>
                  <a:t>Пример </a:t>
                </a:r>
                <a:r>
                  <a:rPr lang="sr-Latn-RS" sz="2800" b="1" u="sng" dirty="0"/>
                  <a:t>5</a:t>
                </a:r>
                <a:r>
                  <a:rPr lang="sr-Cyrl-RS" sz="2800" b="1" u="sng" dirty="0"/>
                  <a:t>.</a:t>
                </a:r>
                <a:r>
                  <a:rPr lang="sr-Cyrl-RS" sz="2800" dirty="0"/>
                  <a:t> Решити неједначину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8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5" y="391463"/>
                <a:ext cx="6400085" cy="523220"/>
              </a:xfrm>
              <a:prstGeom prst="rect">
                <a:avLst/>
              </a:prstGeom>
              <a:blipFill>
                <a:blip r:embed="rId2"/>
                <a:stretch>
                  <a:fillRect l="-1905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56316" y="1532524"/>
                <a:ext cx="6096000" cy="19942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sr-Cyrl-RS" sz="2400" dirty="0" smtClean="0"/>
                  <a:t>У интервалу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Cyrl-R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Cyrl-R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</a:t>
                </a:r>
                <a:r>
                  <a:rPr lang="sr-Latn-RS" sz="2400" dirty="0"/>
                  <a:t>e</a:t>
                </a:r>
                <a:r>
                  <a:rPr lang="sr-Cyrl-RS" sz="2400" dirty="0"/>
                  <a:t> 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400" b="1" i="0" smtClean="0">
                            <a:latin typeface="Cambria Math" panose="02040503050406030204" pitchFamily="18" charset="0"/>
                          </a:rPr>
                          <m:t>𝐭𝐠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sr-Latn-RS" sz="2400" dirty="0"/>
                  <a:t> je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неједначине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400" b="1" i="0">
                            <a:latin typeface="Cambria Math" panose="02040503050406030204" pitchFamily="18" charset="0"/>
                          </a:rPr>
                          <m:t>𝐭𝐠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тада су </a:t>
                </a:r>
                <a:endParaRPr lang="sr-Latn-R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6" y="1532524"/>
                <a:ext cx="6096000" cy="1994264"/>
              </a:xfrm>
              <a:prstGeom prst="rect">
                <a:avLst/>
              </a:prstGeom>
              <a:blipFill>
                <a:blip r:embed="rId3"/>
                <a:stretch>
                  <a:fillRect l="-1500" b="-2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56315" y="3674014"/>
                <a:ext cx="7020141" cy="2242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 smtClean="0"/>
                  <a:t>У скупу</a:t>
                </a:r>
                <a:r>
                  <a:rPr lang="sr-Latn-RS" sz="2400" dirty="0" smtClean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Latn-RS" sz="2400" dirty="0" smtClean="0"/>
                  <a:t> </a:t>
                </a:r>
                <a:r>
                  <a:rPr lang="sr-Cyrl-RS" sz="2400" dirty="0"/>
                  <a:t>решења дате неједначине су  бројеви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, за које је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R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R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Cyrl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</a:p>
              <a:p>
                <a:endParaRPr lang="sr-Latn-RS" sz="2400" dirty="0"/>
              </a:p>
              <a:p>
                <a:r>
                  <a:rPr lang="sr-Cyrl-RS" sz="2400" dirty="0"/>
                  <a:t>Скуп решења полазне једначине је унија интервала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]"/>
                        <m:ctrlP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15" y="3674014"/>
                <a:ext cx="7020141" cy="2242986"/>
              </a:xfrm>
              <a:prstGeom prst="rect">
                <a:avLst/>
              </a:prstGeom>
              <a:blipFill>
                <a:blip r:embed="rId4"/>
                <a:stretch>
                  <a:fillRect l="-1302" t="-2174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21" y="653073"/>
            <a:ext cx="5544144" cy="451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437" y="801580"/>
            <a:ext cx="5713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/>
              <a:t>4. </a:t>
            </a:r>
            <a:r>
              <a:rPr lang="sr-Cyrl-RS" sz="3200" b="1" dirty="0"/>
              <a:t>Неједначине са котангенсом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298" y="1672046"/>
                <a:ext cx="1066194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Основне тригонометријске неједначине са котангенсом имају решења за сваки реалан број</a:t>
                </a:r>
                <a:r>
                  <a:rPr lang="sr-Latn-RS" sz="2400" dirty="0" smtClean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Cyrl-R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8" y="1672046"/>
                <a:ext cx="10661942" cy="830997"/>
              </a:xfrm>
              <a:prstGeom prst="rect">
                <a:avLst/>
              </a:prstGeom>
              <a:blipFill>
                <a:blip r:embed="rId2"/>
                <a:stretch>
                  <a:fillRect l="-915" t="-5839" r="-11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2297" y="2788734"/>
                <a:ext cx="77227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sr-Latn-RS" sz="24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sr-Latn-RS" sz="2400" b="1">
                                <a:latin typeface="Cambria Math" panose="02040503050406030204" pitchFamily="18" charset="0"/>
                              </a:rPr>
                              <m:t>𝐭𝐠</m:t>
                            </m:r>
                          </m:fName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sr-Latn-RS" sz="2400" dirty="0"/>
                  <a:t>  </a:t>
                </a:r>
                <a:r>
                  <a:rPr lang="sr-Cyrl-RS" sz="2400" dirty="0"/>
                  <a:t>су бројеви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такви да је 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tg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7" y="2788734"/>
                <a:ext cx="7722799" cy="830997"/>
              </a:xfrm>
              <a:prstGeom prst="rect">
                <a:avLst/>
              </a:prstGeom>
              <a:blipFill>
                <a:blip r:embed="rId3"/>
                <a:stretch>
                  <a:fillRect l="-1263" t="-7299" r="-631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2296" y="4022111"/>
                <a:ext cx="7722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 smtClean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sr-Latn-RS" sz="2400" b="1" i="0" smtClean="0">
                                <a:latin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sr-Latn-RS" sz="2400" b="1">
                                <a:latin typeface="Cambria Math" panose="02040503050406030204" pitchFamily="18" charset="0"/>
                              </a:rPr>
                              <m:t>𝐭𝐠</m:t>
                            </m:r>
                          </m:fName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sr-Latn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sr-Latn-RS" sz="2400" dirty="0"/>
                  <a:t>  </a:t>
                </a:r>
                <a:r>
                  <a:rPr lang="sr-Cyrl-RS" sz="2400" dirty="0"/>
                  <a:t>су бројеви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такви да је </a:t>
                </a:r>
                <a:endParaRPr lang="sr-Latn-R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tg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6" y="4022111"/>
                <a:ext cx="7722800" cy="830997"/>
              </a:xfrm>
              <a:prstGeom prst="rect">
                <a:avLst/>
              </a:prstGeom>
              <a:blipFill>
                <a:blip r:embed="rId4"/>
                <a:stretch>
                  <a:fillRect l="-1263" t="-7353" r="-63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0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436" y="444137"/>
            <a:ext cx="10029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/>
              <a:t>Графички приказ решења основних тигонометријских неједначина са котангенсом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91" y="1682709"/>
            <a:ext cx="4702077" cy="48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30" y="1682709"/>
            <a:ext cx="4578012" cy="48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8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6280" y="276555"/>
                <a:ext cx="6820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r-Cyrl-RS" sz="2800" b="1" u="sng" dirty="0"/>
                  <a:t>Пример 6.</a:t>
                </a:r>
                <a:r>
                  <a:rPr lang="sr-Cyrl-RS" sz="2800" dirty="0"/>
                  <a:t> Решити неједначину </a:t>
                </a:r>
                <a:r>
                  <a:rPr lang="sr-Latn-RS" sz="2800" dirty="0"/>
                  <a:t>c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800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r>
                          <a:rPr lang="sr-Latn-R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276555"/>
                <a:ext cx="6820072" cy="523220"/>
              </a:xfrm>
              <a:prstGeom prst="rect">
                <a:avLst/>
              </a:prstGeom>
              <a:blipFill>
                <a:blip r:embed="rId2"/>
                <a:stretch>
                  <a:fillRect l="-187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13446" y="804549"/>
                <a:ext cx="882809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 smtClean="0"/>
                  <a:t>У интервалу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</a:t>
                </a:r>
                <a:r>
                  <a:rPr lang="sr-Latn-RS" sz="2400" dirty="0"/>
                  <a:t>e</a:t>
                </a:r>
                <a:r>
                  <a:rPr lang="sr-Cyrl-RS" sz="2400" dirty="0"/>
                  <a:t> 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400" b="1" i="0" smtClean="0">
                            <a:latin typeface="Cambria Math" panose="02040503050406030204" pitchFamily="18" charset="0"/>
                          </a:rPr>
                          <m:t>𝐜𝐭𝐠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sr-Latn-RS" sz="2400" dirty="0"/>
                  <a:t> je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</a:rPr>
                      <m:t>arcctg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неједначине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4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sr-Latn-RS" sz="2400" b="1" i="0">
                            <a:latin typeface="Cambria Math" panose="02040503050406030204" pitchFamily="18" charset="0"/>
                          </a:rPr>
                          <m:t>𝐭𝐠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тада су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</a:rPr>
                      <m:t>arcctg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sr-Cyrl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46" y="804549"/>
                <a:ext cx="8828095" cy="1200329"/>
              </a:xfrm>
              <a:prstGeom prst="rect">
                <a:avLst/>
              </a:prstGeom>
              <a:blipFill>
                <a:blip r:embed="rId3"/>
                <a:stretch>
                  <a:fillRect l="-103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6280" y="2263612"/>
                <a:ext cx="1114853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r-Cyrl-RS" sz="2400" dirty="0" smtClean="0"/>
                  <a:t>У скупу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400" dirty="0"/>
                  <a:t> решења дате неједначине су </a:t>
                </a:r>
                <a:r>
                  <a:rPr lang="sr-Cyrl-RS" sz="2400" dirty="0" smtClean="0"/>
                  <a:t>бројеви</a:t>
                </a:r>
                <a:r>
                  <a:rPr lang="sr-Latn-RS" sz="2400" dirty="0" smtClean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, такви да је</a:t>
                </a:r>
              </a:p>
              <a:p>
                <a:pPr algn="ctr"/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sr-Cyrl-R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</a:rPr>
                      <m:t>arcctg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</a:p>
              <a:p>
                <a:endParaRPr lang="sr-Latn-RS" sz="1200" dirty="0"/>
              </a:p>
              <a:p>
                <a:r>
                  <a:rPr lang="sr-Cyrl-RS" sz="2400" dirty="0"/>
                  <a:t>Скуп решења неједначине је унија интервала</a:t>
                </a:r>
                <a14:m>
                  <m:oMath xmlns:m="http://schemas.openxmlformats.org/officeDocument/2006/math">
                    <m:r>
                      <a:rPr lang="sr-Cyrl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endChr m:val=""/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sr-Latn-RS" sz="2400">
                            <a:latin typeface="Cambria Math" panose="02040503050406030204" pitchFamily="18" charset="0"/>
                          </a:rPr>
                          <m:t>arcctg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80" y="2263612"/>
                <a:ext cx="11148532" cy="1384995"/>
              </a:xfrm>
              <a:prstGeom prst="rect">
                <a:avLst/>
              </a:prstGeom>
              <a:blipFill>
                <a:blip r:embed="rId4"/>
                <a:stretch>
                  <a:fillRect l="-875" t="-3509" b="-6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94" y="3907341"/>
            <a:ext cx="8878594" cy="27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289" y="644826"/>
            <a:ext cx="4072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sz="4400" dirty="0">
                <a:solidFill>
                  <a:srgbClr val="002060"/>
                </a:solidFill>
              </a:rPr>
              <a:t>Домаћи задатак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58537" y="2063931"/>
                <a:ext cx="5590903" cy="3113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dirty="0"/>
                  <a:t>Решити неједначине:</a:t>
                </a:r>
                <a:endParaRPr lang="sr-Latn-RS" sz="3200" dirty="0"/>
              </a:p>
              <a:p>
                <a:endParaRPr lang="sr-Cyrl-RS" sz="1400" dirty="0"/>
              </a:p>
              <a:p>
                <a:r>
                  <a:rPr lang="sr-Cyrl-RS" sz="3200" dirty="0"/>
                  <a:t>1. </a:t>
                </a:r>
                <a14:m>
                  <m:oMath xmlns:m="http://schemas.openxmlformats.org/officeDocument/2006/math">
                    <m:r>
                      <a:rPr lang="sr-Cyrl-RS" sz="32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sr-Latn-R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≥−</m:t>
                        </m:r>
                        <m:rad>
                          <m:radPr>
                            <m:degHide m:val="on"/>
                            <m:ctrlPr>
                              <a:rPr lang="sr-Latn-R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func>
                  </m:oMath>
                </a14:m>
                <a:r>
                  <a:rPr lang="sr-Latn-RS" sz="3200" dirty="0"/>
                  <a:t> </a:t>
                </a:r>
              </a:p>
              <a:p>
                <a:r>
                  <a:rPr lang="sr-Latn-RS" sz="3200" dirty="0"/>
                  <a:t>2. </a:t>
                </a:r>
                <a14:m>
                  <m:oMath xmlns:m="http://schemas.openxmlformats.org/officeDocument/2006/math">
                    <m:r>
                      <a:rPr lang="sr-Latn-RS" sz="32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sr-Latn-R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3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sr-Latn-RS" sz="3200" b="0" i="1" smtClean="0">
                        <a:latin typeface="Cambria Math" panose="02040503050406030204" pitchFamily="18" charset="0"/>
                      </a:rPr>
                      <m:t> − </m:t>
                    </m:r>
                    <m:rad>
                      <m:radPr>
                        <m:degHide m:val="on"/>
                        <m:ctrlPr>
                          <a:rPr lang="sr-Latn-R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sr-Latn-RS" sz="3200" b="0" dirty="0">
                  <a:ea typeface="Cambria Math" panose="02040503050406030204" pitchFamily="18" charset="0"/>
                </a:endParaRPr>
              </a:p>
              <a:p>
                <a:r>
                  <a:rPr lang="sr-Latn-RS" sz="3200" dirty="0"/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r-Latn-RS" sz="3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3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 ≥</m:t>
                        </m:r>
                        <m:f>
                          <m:fPr>
                            <m:ctrlPr>
                              <a:rPr lang="sr-Latn-R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sr-Latn-R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sr-Latn-RS" sz="3200" dirty="0"/>
              </a:p>
              <a:p>
                <a:r>
                  <a:rPr lang="sr-Latn-RS" sz="3200" dirty="0"/>
                  <a:t>4.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sr-Latn-RS" sz="3200" b="0" i="0" smtClean="0">
                        <a:latin typeface="Cambria Math" panose="02040503050406030204" pitchFamily="18" charset="0"/>
                      </a:rPr>
                      <m:t>tg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</a:rPr>
                      <m:t>+3)&gt;</m:t>
                    </m:r>
                    <m:rad>
                      <m:radPr>
                        <m:degHide m:val="on"/>
                        <m:ctrlP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537" y="2063931"/>
                <a:ext cx="5590903" cy="3113801"/>
              </a:xfrm>
              <a:prstGeom prst="rect">
                <a:avLst/>
              </a:prstGeom>
              <a:blipFill>
                <a:blip r:embed="rId2"/>
                <a:stretch>
                  <a:fillRect l="-2835" t="-254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flipH="1">
            <a:off x="707245" y="548640"/>
            <a:ext cx="8384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Основне тригонометријске неједначине су облика 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37067" y="2046933"/>
                <a:ext cx="15502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067" y="2046933"/>
                <a:ext cx="155029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59926" y="2020879"/>
                <a:ext cx="88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26" y="2020879"/>
                <a:ext cx="884317" cy="523220"/>
              </a:xfrm>
              <a:prstGeom prst="rect">
                <a:avLst/>
              </a:prstGeom>
              <a:blipFill>
                <a:blip r:embed="rId4"/>
                <a:stretch>
                  <a:fillRect r="-7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24588" y="3432629"/>
                <a:ext cx="42454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sr-Latn-RS" sz="28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88" y="3432629"/>
                <a:ext cx="424543" cy="430887"/>
              </a:xfrm>
              <a:prstGeom prst="rect">
                <a:avLst/>
              </a:prstGeom>
              <a:blipFill>
                <a:blip r:embed="rId5"/>
                <a:stretch>
                  <a:fillRect r="-20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059926" y="3393881"/>
                <a:ext cx="18821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ct</m:t>
                          </m:r>
                          <m:r>
                            <m:rPr>
                              <m:sty m:val="p"/>
                            </m:rPr>
                            <a:rPr lang="sr-Latn-RS" sz="28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fName>
                        <m:e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r-Latn-RS" sz="28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r-Cyrl-RS" sz="28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26" y="3393881"/>
                <a:ext cx="188211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5403" y="3446044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403" y="3446044"/>
                <a:ext cx="35105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80092" y="2042991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092" y="2042991"/>
                <a:ext cx="35105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44243" y="3407525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43" y="3407525"/>
                <a:ext cx="35105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68860" y="2061050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60" y="2061050"/>
                <a:ext cx="35105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80517" y="3440048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17" y="3440048"/>
                <a:ext cx="35105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75403" y="2061050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403" y="2061050"/>
                <a:ext cx="35105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80092" y="2037967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092" y="2037967"/>
                <a:ext cx="351058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956193" y="3440047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93" y="3440047"/>
                <a:ext cx="351058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964421" y="2037967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421" y="2037967"/>
                <a:ext cx="35105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2293" y="3416964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293" y="3416964"/>
                <a:ext cx="351058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951488" y="3432629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88" y="3432629"/>
                <a:ext cx="351058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956193" y="2046934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93" y="2046934"/>
                <a:ext cx="351058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944243" y="3434519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43" y="3434519"/>
                <a:ext cx="351058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87171" y="3434519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71" y="3434519"/>
                <a:ext cx="351058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56193" y="2061050"/>
                <a:ext cx="3510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193" y="2061050"/>
                <a:ext cx="351058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938082" y="2067046"/>
                <a:ext cx="3510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082" y="2067046"/>
                <a:ext cx="351058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707244" y="5083162"/>
            <a:ext cx="10750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Приликом решавања потребно је најпре наћи скуп решења одговарајуће једначине, а затим утврдити интервале који се у неједначини траже.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07244" y="4129055"/>
                <a:ext cx="1075066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/>
                  <a:t>при чему је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Latn-RS" sz="2800" dirty="0"/>
                  <a:t>.</a:t>
                </a:r>
                <a:r>
                  <a:rPr lang="sr-Cyrl-RS" sz="2800" dirty="0"/>
                  <a:t> Непозната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800" dirty="0"/>
                  <a:t>се јавља као аргумент тригонометријске функције.</a:t>
                </a:r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44" y="4129055"/>
                <a:ext cx="10750669" cy="954107"/>
              </a:xfrm>
              <a:prstGeom prst="rect">
                <a:avLst/>
              </a:prstGeom>
              <a:blipFill>
                <a:blip r:embed="rId26"/>
                <a:stretch>
                  <a:fillRect l="-113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61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633549" y="431073"/>
                <a:ext cx="5153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3200" b="1" dirty="0"/>
                  <a:t>1. </a:t>
                </a:r>
                <a:r>
                  <a:rPr lang="sr-Cyrl-RS" sz="3200" b="1" dirty="0"/>
                  <a:t>Неједначина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sr-Latn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sr-Latn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sr-Latn-RS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3549" y="431073"/>
                <a:ext cx="5153298" cy="584775"/>
              </a:xfrm>
              <a:prstGeom prst="rect">
                <a:avLst/>
              </a:prstGeom>
              <a:blipFill>
                <a:blip r:embed="rId3"/>
                <a:stretch>
                  <a:fillRect l="-3077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258" y="1332412"/>
                <a:ext cx="701475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sr-Latn-RS" sz="2400" dirty="0"/>
                  <a:t>, </a:t>
                </a:r>
                <a:r>
                  <a:rPr lang="sr-Cyrl-RS" sz="2400" dirty="0"/>
                  <a:t>решење неједначине је ма који реалан број</a:t>
                </a:r>
                <a:endParaRPr lang="sr-Latn-RS" sz="2400" dirty="0"/>
              </a:p>
              <a:p>
                <a:endParaRPr lang="sr-Cyrl-RS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r-Cyrl-RS" sz="2400" dirty="0"/>
                  <a:t>, неједначина нема решења</a:t>
                </a:r>
                <a:endParaRPr lang="sr-Latn-RS" sz="2400" dirty="0"/>
              </a:p>
              <a:p>
                <a:endParaRPr lang="sr-Cyrl-RS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a:rPr lang="sr-Cyrl-RS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sr-Cyrl-RS" sz="2400" dirty="0"/>
                  <a:t>, </a:t>
                </a:r>
                <a:endParaRPr lang="sr-Latn-RS" sz="2400" dirty="0"/>
              </a:p>
              <a:p>
                <a:endParaRPr lang="sr-Cyrl-RS" sz="1200" dirty="0"/>
              </a:p>
              <a:p>
                <a:r>
                  <a:rPr lang="sr-Cyrl-RS" sz="2400" dirty="0"/>
                  <a:t>      решења 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RS" sz="2400" b="1" dirty="0"/>
                  <a:t> </a:t>
                </a:r>
                <a:r>
                  <a:rPr lang="sr-Cyrl-RS" sz="2400" dirty="0"/>
                  <a:t>су бројеви </a:t>
                </a:r>
                <a:r>
                  <a:rPr lang="sr-Latn-RS" sz="2400" dirty="0"/>
                  <a:t>  </a:t>
                </a:r>
                <a:endParaRPr lang="sr-Latn-R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arcsin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400" dirty="0"/>
                  <a:t>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arcsin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sr-Cyrl-RS" sz="2400" dirty="0">
                  <a:ea typeface="Cambria Math" panose="02040503050406030204" pitchFamily="18" charset="0"/>
                </a:endParaRPr>
              </a:p>
              <a:p>
                <a:endParaRPr lang="sr-Latn-RS" sz="1200" dirty="0">
                  <a:ea typeface="Cambria Math" panose="02040503050406030204" pitchFamily="18" charset="0"/>
                </a:endParaRPr>
              </a:p>
              <a:p>
                <a:r>
                  <a:rPr lang="sr-Cyrl-RS" sz="2400" dirty="0"/>
                  <a:t>      решења неједначине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RS" sz="2400" b="1" dirty="0"/>
                  <a:t> </a:t>
                </a:r>
                <a:r>
                  <a:rPr lang="sr-Cyrl-RS" sz="2400" dirty="0"/>
                  <a:t> су бројеви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 који задовољавају услов </a:t>
                </a:r>
                <a:endParaRPr lang="sr-Latn-RS" sz="2400" dirty="0"/>
              </a:p>
              <a:p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arcsin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arcsin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8" y="1332412"/>
                <a:ext cx="7014754" cy="4524315"/>
              </a:xfrm>
              <a:prstGeom prst="rect">
                <a:avLst/>
              </a:prstGeom>
              <a:blipFill>
                <a:blip r:embed="rId4"/>
                <a:stretch>
                  <a:fillRect l="-1390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55" y="1015848"/>
            <a:ext cx="5180462" cy="47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1530" y="689641"/>
                <a:ext cx="93906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/>
                  <a:t>Графички, 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RS" sz="2800" b="1" dirty="0"/>
                  <a:t> </a:t>
                </a:r>
                <a:r>
                  <a:rPr lang="sr-Cyrl-RS" sz="2800" dirty="0"/>
                  <a:t>одређујемо налажењем апсциса оних тачака синусоиде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800" dirty="0"/>
                  <a:t>које су изнад праве 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R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RS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0" y="689641"/>
                <a:ext cx="9390658" cy="1384995"/>
              </a:xfrm>
              <a:prstGeom prst="rect">
                <a:avLst/>
              </a:prstGeom>
              <a:blipFill>
                <a:blip r:embed="rId3"/>
                <a:stretch>
                  <a:fillRect l="-1298" t="-3965" r="-1817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3" y="2527227"/>
            <a:ext cx="11580666" cy="26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3954" y="287383"/>
                <a:ext cx="978408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b="1" u="sng" dirty="0"/>
                  <a:t>Пример 1.</a:t>
                </a:r>
                <a:r>
                  <a:rPr lang="sr-Cyrl-RS" sz="3200" dirty="0"/>
                  <a:t> Решити неједначину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r-Cyrl-R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r-Latn-RS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54" y="287383"/>
                <a:ext cx="9784080" cy="787716"/>
              </a:xfrm>
              <a:prstGeom prst="rect">
                <a:avLst/>
              </a:prstGeom>
              <a:blipFill>
                <a:blip r:embed="rId3"/>
                <a:stretch>
                  <a:fillRect l="-1620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026" y="1632857"/>
                <a:ext cx="7351436" cy="180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На одсечку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Cyrl-RS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dirty="0"/>
                  <a:t> су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400" dirty="0"/>
                  <a:t> </a:t>
                </a:r>
                <a:r>
                  <a:rPr lang="sr-Cyrl-RS" sz="2400" dirty="0"/>
                  <a:t>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dirty="0"/>
                  <a:t>  тада су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r-Latn-R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sr-Cyrl-RS" sz="2400" dirty="0"/>
                  <a:t>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26" y="1632857"/>
                <a:ext cx="7351436" cy="1802160"/>
              </a:xfrm>
              <a:prstGeom prst="rect">
                <a:avLst/>
              </a:prstGeom>
              <a:blipFill>
                <a:blip r:embed="rId4"/>
                <a:stretch>
                  <a:fillRect l="-1244" t="-2712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434025" y="3488434"/>
                <a:ext cx="7351436" cy="2221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У скупу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400" dirty="0"/>
                  <a:t> решења дате неједначине су </a:t>
                </a:r>
                <a:r>
                  <a:rPr lang="sr-Cyrl-RS" sz="2400" dirty="0" smtClean="0"/>
                  <a:t>бројеви</a:t>
                </a:r>
                <a:r>
                  <a:rPr lang="sr-Latn-RS" sz="2400" dirty="0" smtClean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, </a:t>
                </a:r>
                <a:r>
                  <a:rPr lang="sr-Cyrl-RS" sz="2400" dirty="0" smtClean="0"/>
                  <a:t>такви </a:t>
                </a:r>
                <a:r>
                  <a:rPr lang="sr-Cyrl-RS" sz="2400" dirty="0"/>
                  <a:t>да </a:t>
                </a:r>
                <a:r>
                  <a:rPr lang="sr-Cyrl-RS" sz="2400" dirty="0" smtClean="0"/>
                  <a:t>је </a:t>
                </a:r>
                <a:r>
                  <a:rPr lang="sr-Latn-R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r-Latn-RS" sz="2400" dirty="0"/>
                  <a:t> </a:t>
                </a:r>
                <a:r>
                  <a:rPr lang="sr-Cyrl-RS" sz="2400" dirty="0"/>
                  <a:t>за </a:t>
                </a:r>
                <a:r>
                  <a:rPr lang="sr-Cyrl-RS" sz="2400" dirty="0" smtClean="0"/>
                  <a:t>свако</a:t>
                </a:r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</a:p>
              <a:p>
                <a:endParaRPr lang="sr-Latn-RS" sz="2000" dirty="0"/>
              </a:p>
              <a:p>
                <a:r>
                  <a:rPr lang="sr-Cyrl-RS" sz="2400" dirty="0"/>
                  <a:t>Скуп решења полазне </a:t>
                </a:r>
                <a:r>
                  <a:rPr lang="sr-Cyrl-RS" sz="2400" dirty="0" smtClean="0"/>
                  <a:t>неједначине </a:t>
                </a:r>
                <a:r>
                  <a:rPr lang="sr-Cyrl-RS" sz="2400" dirty="0"/>
                  <a:t>је унија интервала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sr-Latn-RS" sz="2400" dirty="0"/>
                          <m:t> 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4025" y="3488434"/>
                <a:ext cx="7351436" cy="2221377"/>
              </a:xfrm>
              <a:prstGeom prst="rect">
                <a:avLst/>
              </a:prstGeom>
              <a:blipFill>
                <a:blip r:embed="rId5"/>
                <a:stretch>
                  <a:fillRect l="-1244" t="-2192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26" y="1828798"/>
            <a:ext cx="4811813" cy="37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5577" y="235995"/>
                <a:ext cx="9784080" cy="63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b="1" u="sng" dirty="0"/>
                  <a:t>Пример </a:t>
                </a:r>
                <a:r>
                  <a:rPr lang="sr-Latn-RS" sz="3200" b="1" u="sng" dirty="0"/>
                  <a:t>2</a:t>
                </a:r>
                <a:r>
                  <a:rPr lang="sr-Cyrl-RS" sz="3200" b="1" u="sng" dirty="0"/>
                  <a:t>.</a:t>
                </a:r>
                <a:r>
                  <a:rPr lang="sr-Cyrl-RS" sz="3200" dirty="0"/>
                  <a:t> Решити неједначину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32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sr-Latn-R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sr-Latn-RS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" y="235995"/>
                <a:ext cx="9784080" cy="631198"/>
              </a:xfrm>
              <a:prstGeom prst="rect">
                <a:avLst/>
              </a:prstGeom>
              <a:blipFill>
                <a:blip r:embed="rId3"/>
                <a:stretch>
                  <a:fillRect l="-1620" t="-4854" b="-32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396" y="1894475"/>
                <a:ext cx="7351436" cy="2443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На одсечку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Cyrl-R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r-Cyrl-R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sz="2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dirty="0"/>
                  <a:t> су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400" dirty="0"/>
                  <a:t> </a:t>
                </a:r>
                <a:r>
                  <a:rPr lang="sr-Cyrl-RS" sz="2400" dirty="0"/>
                  <a:t>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неједначине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sr-Cyrl-R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dirty="0"/>
                  <a:t>  тада су </a:t>
                </a:r>
                <a:endParaRPr lang="sr-Latn-RS" sz="2400" dirty="0"/>
              </a:p>
              <a:p>
                <a:pPr algn="ctr"/>
                <a:r>
                  <a:rPr lang="sr-Latn-RS" sz="2400" dirty="0"/>
                  <a:t>            </a:t>
                </a:r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R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sr-Cyrl-RS" sz="2400" dirty="0"/>
                  <a:t>.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6" y="1894475"/>
                <a:ext cx="7351436" cy="2443618"/>
              </a:xfrm>
              <a:prstGeom prst="rect">
                <a:avLst/>
              </a:prstGeom>
              <a:blipFill>
                <a:blip r:embed="rId4"/>
                <a:stretch>
                  <a:fillRect l="-1327" t="-1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303396" y="4155214"/>
                <a:ext cx="7351436" cy="2125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У скупу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400" dirty="0"/>
                  <a:t> решења дате неједначине </a:t>
                </a:r>
                <a:r>
                  <a:rPr lang="sr-Cyrl-RS" sz="2400" dirty="0" smtClean="0"/>
                  <a:t>су </a:t>
                </a:r>
                <a:r>
                  <a:rPr lang="sr-Cyrl-RS" sz="2400" dirty="0"/>
                  <a:t>бројеви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, такви да је </a:t>
                </a:r>
                <a:r>
                  <a:rPr lang="sr-Cyrl-R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</a:p>
              <a:p>
                <a:endParaRPr lang="sr-Latn-RS" sz="1400" dirty="0"/>
              </a:p>
              <a:p>
                <a:r>
                  <a:rPr lang="sr-Cyrl-RS" sz="2400" dirty="0"/>
                  <a:t>Скуп решења полазне </a:t>
                </a:r>
                <a:r>
                  <a:rPr lang="sr-Cyrl-RS" sz="2400" dirty="0" smtClean="0"/>
                  <a:t>неједначине </a:t>
                </a:r>
                <a:r>
                  <a:rPr lang="sr-Cyrl-RS" sz="2400" dirty="0"/>
                  <a:t>је унија </a:t>
                </a:r>
                <a:r>
                  <a:rPr lang="sr-Cyrl-RS" sz="2400" dirty="0" smtClean="0"/>
                  <a:t>интервала</a:t>
                </a:r>
                <a:endParaRPr lang="sr-Cyrl-RS" sz="24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sr-Latn-RS" sz="2400" dirty="0"/>
                          <m:t> 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Cyrl-R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03396" y="4155214"/>
                <a:ext cx="7351436" cy="2125903"/>
              </a:xfrm>
              <a:prstGeom prst="rect">
                <a:avLst/>
              </a:prstGeom>
              <a:blipFill>
                <a:blip r:embed="rId5"/>
                <a:stretch>
                  <a:fillRect l="-1327" t="-2299" b="-2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85999" y="917215"/>
                <a:ext cx="2808514" cy="99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sr-Latn-R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sr-Latn-R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r-Cyrl-RS" sz="28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RS" sz="2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sr-Cyrl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917215"/>
                <a:ext cx="2808514" cy="9959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30" y="1632856"/>
            <a:ext cx="5059304" cy="42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646611" y="548639"/>
                <a:ext cx="51532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3200" b="1" dirty="0"/>
                  <a:t>2. </a:t>
                </a:r>
                <a:r>
                  <a:rPr lang="sr-Cyrl-RS" sz="3200" b="1" dirty="0"/>
                  <a:t>Неједначина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 smtClean="0"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sr-Latn-RS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fName>
                      <m:e>
                        <m:r>
                          <a:rPr lang="sr-Latn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sr-Latn-R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sr-Latn-RS" sz="2400" dirty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46611" y="548639"/>
                <a:ext cx="5153298" cy="584775"/>
              </a:xfrm>
              <a:prstGeom prst="rect">
                <a:avLst/>
              </a:prstGeom>
              <a:blipFill>
                <a:blip r:embed="rId3"/>
                <a:stretch>
                  <a:fillRect l="-2959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1257" y="1332412"/>
                <a:ext cx="7158445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sr-Latn-RS" sz="2400" dirty="0"/>
                  <a:t>, </a:t>
                </a:r>
                <a:r>
                  <a:rPr lang="sr-Cyrl-RS" sz="2400" dirty="0"/>
                  <a:t>решење неједначине је ма који реалан број</a:t>
                </a:r>
                <a:endParaRPr lang="sr-Latn-RS" sz="2400" dirty="0"/>
              </a:p>
              <a:p>
                <a:endParaRPr lang="sr-Cyrl-RS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sr-Cyrl-RS" sz="2400" dirty="0"/>
                  <a:t>, неједначина нема решења</a:t>
                </a:r>
                <a:endParaRPr lang="sr-Latn-RS" sz="2400" dirty="0"/>
              </a:p>
              <a:p>
                <a:endParaRPr lang="sr-Cyrl-RS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Ако је </a:t>
                </a:r>
                <a14:m>
                  <m:oMath xmlns:m="http://schemas.openxmlformats.org/officeDocument/2006/math">
                    <m:r>
                      <a:rPr lang="sr-Cyrl-RS" sz="2400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sr-Cyrl-RS" sz="2400" dirty="0"/>
                  <a:t>, </a:t>
                </a:r>
                <a:endParaRPr lang="sr-Latn-RS" sz="2400" dirty="0"/>
              </a:p>
              <a:p>
                <a:endParaRPr lang="sr-Cyrl-RS" sz="1200" dirty="0"/>
              </a:p>
              <a:p>
                <a:r>
                  <a:rPr lang="sr-Cyrl-RS" sz="2400" dirty="0"/>
                  <a:t>      решења 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r-Latn-R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4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RS" sz="2400" b="1" dirty="0"/>
                  <a:t> </a:t>
                </a:r>
                <a:r>
                  <a:rPr lang="sr-Cyrl-RS" sz="2400" dirty="0"/>
                  <a:t>су бројеви </a:t>
                </a:r>
                <a:r>
                  <a:rPr lang="sr-Latn-RS" sz="2400" dirty="0"/>
                  <a:t>  </a:t>
                </a:r>
                <a:endParaRPr lang="sr-Latn-RS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arccos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Cyrl-RS" sz="2400" dirty="0"/>
                  <a:t> 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sr-Cyrl-RS" sz="1200" dirty="0">
                  <a:ea typeface="Cambria Math" panose="02040503050406030204" pitchFamily="18" charset="0"/>
                </a:endParaRPr>
              </a:p>
              <a:p>
                <a:endParaRPr lang="sr-Latn-RS" sz="1200" dirty="0">
                  <a:ea typeface="Cambria Math" panose="02040503050406030204" pitchFamily="18" charset="0"/>
                </a:endParaRPr>
              </a:p>
              <a:p>
                <a:r>
                  <a:rPr lang="sr-Cyrl-RS" sz="2400" dirty="0"/>
                  <a:t>      решења неједначине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r-Latn-R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r-Latn-RS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RS" sz="2400" b="1" dirty="0"/>
                  <a:t> </a:t>
                </a:r>
                <a:r>
                  <a:rPr lang="sr-Cyrl-RS" sz="2400" b="1" dirty="0"/>
                  <a:t> </a:t>
                </a:r>
                <a:r>
                  <a:rPr lang="sr-Cyrl-RS" sz="2400" dirty="0"/>
                  <a:t>су бројеви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Latn-RS" sz="2400" dirty="0"/>
                  <a:t>, </a:t>
                </a:r>
                <a:r>
                  <a:rPr lang="sr-Cyrl-RS" sz="2400" dirty="0"/>
                  <a:t>такви да је </a:t>
                </a:r>
                <a:endParaRPr lang="sr-Latn-RS" sz="2400" dirty="0"/>
              </a:p>
              <a:p>
                <a14:m>
                  <m:oMath xmlns:m="http://schemas.openxmlformats.org/officeDocument/2006/math"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Cyrl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sr-Cyrl-R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arc</m:t>
                    </m:r>
                    <m:r>
                      <m:rPr>
                        <m:sty m:val="p"/>
                      </m:rP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sr-Latn-R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Cyrl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sr-Latn-RS" sz="2400" dirty="0"/>
                  <a:t>,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1332412"/>
                <a:ext cx="7158445" cy="4524315"/>
              </a:xfrm>
              <a:prstGeom prst="rect">
                <a:avLst/>
              </a:prstGeom>
              <a:blipFill>
                <a:blip r:embed="rId4"/>
                <a:stretch>
                  <a:fillRect l="-1363" t="-10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94" y="718456"/>
            <a:ext cx="5307229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8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1530" y="689641"/>
                <a:ext cx="939065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800" dirty="0"/>
                  <a:t>Графички, 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28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R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sr-Latn-RS" sz="2800" b="1" dirty="0"/>
                  <a:t> </a:t>
                </a:r>
                <a:r>
                  <a:rPr lang="sr-Cyrl-RS" sz="2800" dirty="0"/>
                  <a:t>одређујемо налажењем апсциса оних тачака косинусоиде </a:t>
                </a:r>
                <a14:m>
                  <m:oMath xmlns:m="http://schemas.openxmlformats.org/officeDocument/2006/math"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R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Cyrl-RS" sz="2800" dirty="0"/>
                  <a:t>које су изнад праве  </a:t>
                </a:r>
                <a14:m>
                  <m:oMath xmlns:m="http://schemas.openxmlformats.org/officeDocument/2006/math">
                    <m:r>
                      <a:rPr lang="sr-Latn-R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sr-Latn-R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sr-Latn-RS" sz="2800" dirty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30" y="689641"/>
                <a:ext cx="9390658" cy="1384995"/>
              </a:xfrm>
              <a:prstGeom prst="rect">
                <a:avLst/>
              </a:prstGeom>
              <a:blipFill>
                <a:blip r:embed="rId3"/>
                <a:stretch>
                  <a:fillRect l="-1298" t="-3965" r="-188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21" y="2879923"/>
            <a:ext cx="11316514" cy="258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27017" y="195943"/>
                <a:ext cx="9784080" cy="632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3200" b="1" u="sng" dirty="0"/>
                  <a:t>Пример </a:t>
                </a:r>
                <a:r>
                  <a:rPr lang="sr-Latn-RS" sz="3200" b="1" u="sng" dirty="0"/>
                  <a:t>3</a:t>
                </a:r>
                <a:r>
                  <a:rPr lang="sr-Cyrl-RS" sz="3200" b="1" u="sng" dirty="0"/>
                  <a:t>.</a:t>
                </a:r>
                <a:r>
                  <a:rPr lang="sr-Cyrl-RS" sz="3200" dirty="0"/>
                  <a:t> Решити неједначину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sr-Latn-R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sr-Latn-R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sr-Latn-RS" sz="32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sr-Latn-R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R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sr-Latn-RS" sz="3200" dirty="0"/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" y="195943"/>
                <a:ext cx="9784080" cy="632802"/>
              </a:xfrm>
              <a:prstGeom prst="rect">
                <a:avLst/>
              </a:prstGeom>
              <a:blipFill>
                <a:blip r:embed="rId3"/>
                <a:stretch>
                  <a:fillRect l="-1620" t="-3846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367" y="2425755"/>
                <a:ext cx="7482065" cy="2170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/>
                  <a:t>На одсечку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једначине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Latn-RS" sz="2400" dirty="0"/>
                  <a:t> </a:t>
                </a:r>
                <a:r>
                  <a:rPr lang="sr-Cyrl-RS" sz="2400" dirty="0"/>
                  <a:t>су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r-Latn-RS" sz="2400" dirty="0"/>
                  <a:t> </a:t>
                </a:r>
                <a:r>
                  <a:rPr lang="sr-Cyrl-RS" sz="2400" dirty="0"/>
                  <a:t>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sr-Cyrl-RS" sz="2400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sr-Cyrl-RS" sz="2400" dirty="0"/>
                  <a:t>Решења неједначине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sr-Latn-R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sr-Latn-R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r-Latn-R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sr-Cyrl-R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sr-Cyrl-RS" sz="2400" dirty="0"/>
                  <a:t> тада су </a:t>
                </a:r>
                <a:endParaRPr lang="sr-Latn-RS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RS" sz="24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sr-Cyrl-RS" sz="2400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67" y="2425755"/>
                <a:ext cx="7482065" cy="2170338"/>
              </a:xfrm>
              <a:prstGeom prst="rect">
                <a:avLst/>
              </a:prstGeom>
              <a:blipFill>
                <a:blip r:embed="rId4"/>
                <a:stretch>
                  <a:fillRect l="-1304" t="-2247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flipH="1">
                <a:off x="466681" y="4716403"/>
                <a:ext cx="7351438" cy="1844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У скупу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sr-Cyrl-RS" sz="2400" dirty="0"/>
                  <a:t> решења дате неједначине </a:t>
                </a:r>
                <a:r>
                  <a:rPr lang="sr-Cyrl-RS" sz="2400" dirty="0" smtClean="0"/>
                  <a:t>су </a:t>
                </a:r>
                <a:r>
                  <a:rPr lang="sr-Cyrl-RS" sz="2400" dirty="0"/>
                  <a:t>бројеви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RS" sz="2400" dirty="0"/>
                  <a:t>, такви да је</a:t>
                </a:r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Cyrl-RS" sz="24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sr-Latn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R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sr-Cyrl-R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R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sr-Cyrl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sr-Latn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sr-Latn-R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sr-Cyrl-RS" sz="2400" dirty="0"/>
                  <a:t> </a:t>
                </a:r>
                <a14:m>
                  <m:oMath xmlns:m="http://schemas.openxmlformats.org/officeDocument/2006/math">
                    <m:r>
                      <a:rPr lang="sr-Latn-R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sr-Latn-RS" sz="2400" dirty="0"/>
              </a:p>
              <a:p>
                <a:endParaRPr lang="sr-Latn-RS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sr-Cyrl-RS" sz="2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sr-Cyrl-R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sr-Cyrl-R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sr-Cyrl-R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sr-Cyrl-R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sr-Latn-R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sr-Latn-R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sr-Latn-R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sr-Cyrl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sr-Latn-R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sr-Latn-R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sr-Latn-RS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6681" y="4716403"/>
                <a:ext cx="7351438" cy="1844479"/>
              </a:xfrm>
              <a:prstGeom prst="rect">
                <a:avLst/>
              </a:prstGeom>
              <a:blipFill>
                <a:blip r:embed="rId5"/>
                <a:stretch>
                  <a:fillRect l="-1328" t="-2649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15" y="1486665"/>
            <a:ext cx="4710160" cy="43132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72692" y="933951"/>
                <a:ext cx="2213298" cy="1386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sr-Latn-RS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sr-Latn-R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sr-Latn-R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sr-Latn-R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sr-Latn-R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R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sr-Cyrl-R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692" y="933951"/>
                <a:ext cx="2213298" cy="13865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376</Words>
  <Application>Microsoft Office PowerPoint</Application>
  <PresentationFormat>Widescreen</PresentationFormat>
  <Paragraphs>140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ДРУГИ РАЗРЕД</dc:title>
  <dc:creator>Gimnazija 9. maj</dc:creator>
  <cp:lastModifiedBy>Gimnazija 9. maj</cp:lastModifiedBy>
  <cp:revision>178</cp:revision>
  <dcterms:created xsi:type="dcterms:W3CDTF">2020-05-14T14:08:45Z</dcterms:created>
  <dcterms:modified xsi:type="dcterms:W3CDTF">2020-05-28T18:43:20Z</dcterms:modified>
</cp:coreProperties>
</file>